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dumu Regular" charset="1" panose="02000503000000000000"/>
      <p:regular r:id="rId10"/>
    </p:embeddedFont>
    <p:embeddedFont>
      <p:font typeface="Adumu Regular Italics" charset="1" panose="02000503000000000000"/>
      <p:regular r:id="rId11"/>
    </p:embeddedFont>
    <p:embeddedFont>
      <p:font typeface="Open Sans" charset="1" panose="020B0606030504020204"/>
      <p:regular r:id="rId12"/>
    </p:embeddedFont>
    <p:embeddedFont>
      <p:font typeface="Open Sans Bold" charset="1" panose="020B0806030504020204"/>
      <p:regular r:id="rId13"/>
    </p:embeddedFont>
    <p:embeddedFont>
      <p:font typeface="Open Sans Italics" charset="1" panose="020B0606030504020204"/>
      <p:regular r:id="rId14"/>
    </p:embeddedFont>
    <p:embeddedFont>
      <p:font typeface="Open Sans Bold Italics" charset="1" panose="020B0806030504020204"/>
      <p:regular r:id="rId15"/>
    </p:embeddedFont>
    <p:embeddedFont>
      <p:font typeface="Open Sans Light" charset="1" panose="020B0306030504020204"/>
      <p:regular r:id="rId16"/>
    </p:embeddedFont>
    <p:embeddedFont>
      <p:font typeface="Open Sans Light Italics" charset="1" panose="020B0306030504020204"/>
      <p:regular r:id="rId17"/>
    </p:embeddedFont>
    <p:embeddedFont>
      <p:font typeface="Open Sans Ultra-Bold" charset="1" panose="00000000000000000000"/>
      <p:regular r:id="rId18"/>
    </p:embeddedFont>
    <p:embeddedFont>
      <p:font typeface="Open Sans Ultra-Bold Italics" charset="1" panose="00000000000000000000"/>
      <p:regular r:id="rId19"/>
    </p:embeddedFont>
    <p:embeddedFont>
      <p:font typeface="Telegraf" charset="1" panose="00000500000000000000"/>
      <p:regular r:id="rId20"/>
    </p:embeddedFont>
    <p:embeddedFont>
      <p:font typeface="Telegraf Bold" charset="1" panose="00000800000000000000"/>
      <p:regular r:id="rId21"/>
    </p:embeddedFont>
    <p:embeddedFont>
      <p:font typeface="Telegraf Extra-Light" charset="1" panose="00000300000000000000"/>
      <p:regular r:id="rId22"/>
    </p:embeddedFont>
    <p:embeddedFont>
      <p:font typeface="Telegraf Medium" charset="1" panose="00000600000000000000"/>
      <p:regular r:id="rId23"/>
    </p:embeddedFont>
    <p:embeddedFont>
      <p:font typeface="Telegraf Ultra-Bold" charset="1" panose="00000900000000000000"/>
      <p:regular r:id="rId24"/>
    </p:embeddedFont>
    <p:embeddedFont>
      <p:font typeface="Telegraf Heavy" charset="1" panose="00000A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18-cPqSI.mp4>
</file>

<file path=ppt/media/image1.png>
</file>

<file path=ppt/media/image10.png>
</file>

<file path=ppt/media/image11.png>
</file>

<file path=ppt/media/image12.png>
</file>

<file path=ppt/media/image13.svg>
</file>

<file path=ppt/media/image14.jpeg>
</file>

<file path=ppt/media/image15.jpeg>
</file>

<file path=ppt/media/image16.png>
</file>

<file path=ppt/media/image17.svg>
</file>

<file path=ppt/media/image18.jpeg>
</file>

<file path=ppt/media/image19.png>
</file>

<file path=ppt/media/image2.svg>
</file>

<file path=ppt/media/image20.jpeg>
</file>

<file path=ppt/media/image21.png>
</file>

<file path=ppt/media/image2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8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VAF18-cPqSI.mp4" Type="http://schemas.openxmlformats.org/officeDocument/2006/relationships/video"/><Relationship Id="rId4" Target="../media/VAF18-cPqSI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55221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100000">
            <a:off x="-6421370" y="3183699"/>
            <a:ext cx="14900141" cy="17252795"/>
          </a:xfrm>
          <a:custGeom>
            <a:avLst/>
            <a:gdLst/>
            <a:ahLst/>
            <a:cxnLst/>
            <a:rect r="r" b="b" t="t" l="l"/>
            <a:pathLst>
              <a:path h="17252795" w="14900141">
                <a:moveTo>
                  <a:pt x="0" y="0"/>
                </a:moveTo>
                <a:lnTo>
                  <a:pt x="14900140" y="0"/>
                </a:lnTo>
                <a:lnTo>
                  <a:pt x="14900140" y="17252794"/>
                </a:lnTo>
                <a:lnTo>
                  <a:pt x="0" y="172527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3993776" y="9088454"/>
            <a:ext cx="12173052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-295033" y="-1053942"/>
            <a:ext cx="18583033" cy="12394883"/>
          </a:xfrm>
          <a:custGeom>
            <a:avLst/>
            <a:gdLst/>
            <a:ahLst/>
            <a:cxnLst/>
            <a:rect r="r" b="b" t="t" l="l"/>
            <a:pathLst>
              <a:path h="12394883" w="18583033">
                <a:moveTo>
                  <a:pt x="0" y="0"/>
                </a:moveTo>
                <a:lnTo>
                  <a:pt x="18583033" y="0"/>
                </a:lnTo>
                <a:lnTo>
                  <a:pt x="18583033" y="12394884"/>
                </a:lnTo>
                <a:lnTo>
                  <a:pt x="0" y="123948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84516" y="5234013"/>
            <a:ext cx="14518969" cy="951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5"/>
              </a:lnSpc>
              <a:spcBef>
                <a:spcPct val="0"/>
              </a:spcBef>
            </a:pPr>
            <a:r>
              <a:rPr lang="en-US" sz="5275">
                <a:solidFill>
                  <a:srgbClr val="FFFFFF"/>
                </a:solidFill>
                <a:latin typeface="Adumu Regular"/>
              </a:rPr>
              <a:t>Képfeldolgozás haladóknak MSc gyakorlat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439629" y="3875298"/>
            <a:ext cx="11408743" cy="1511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35"/>
              </a:lnSpc>
              <a:spcBef>
                <a:spcPct val="0"/>
              </a:spcBef>
            </a:pPr>
            <a:r>
              <a:rPr lang="en-US" sz="8382">
                <a:solidFill>
                  <a:srgbClr val="FFFFFF"/>
                </a:solidFill>
                <a:latin typeface="Adumu Regular"/>
              </a:rPr>
              <a:t>SNOOKER PROJEKT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5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59268" y="4107221"/>
            <a:ext cx="8769465" cy="2355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79"/>
              </a:lnSpc>
              <a:spcBef>
                <a:spcPct val="0"/>
              </a:spcBef>
            </a:pPr>
            <a:r>
              <a:rPr lang="en-US" sz="6628">
                <a:solidFill>
                  <a:srgbClr val="FFFFFF"/>
                </a:solidFill>
                <a:latin typeface="Adumu Regular"/>
              </a:rPr>
              <a:t>KÖSZÖNJÜK A FIGYELMET!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8100000">
            <a:off x="-6892714" y="1660603"/>
            <a:ext cx="14900141" cy="17252795"/>
          </a:xfrm>
          <a:custGeom>
            <a:avLst/>
            <a:gdLst/>
            <a:ahLst/>
            <a:cxnLst/>
            <a:rect r="r" b="b" t="t" l="l"/>
            <a:pathLst>
              <a:path h="17252795" w="14900141">
                <a:moveTo>
                  <a:pt x="0" y="0"/>
                </a:moveTo>
                <a:lnTo>
                  <a:pt x="14900141" y="0"/>
                </a:lnTo>
                <a:lnTo>
                  <a:pt x="14900141" y="17252794"/>
                </a:lnTo>
                <a:lnTo>
                  <a:pt x="0" y="172527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100000">
            <a:off x="11534543" y="-9357688"/>
            <a:ext cx="14900141" cy="17252795"/>
          </a:xfrm>
          <a:custGeom>
            <a:avLst/>
            <a:gdLst/>
            <a:ahLst/>
            <a:cxnLst/>
            <a:rect r="r" b="b" t="t" l="l"/>
            <a:pathLst>
              <a:path h="17252795" w="14900141">
                <a:moveTo>
                  <a:pt x="0" y="0"/>
                </a:moveTo>
                <a:lnTo>
                  <a:pt x="14900141" y="0"/>
                </a:lnTo>
                <a:lnTo>
                  <a:pt x="14900141" y="17252795"/>
                </a:lnTo>
                <a:lnTo>
                  <a:pt x="0" y="172527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1450400" y="2349414"/>
            <a:ext cx="10583449" cy="5291724"/>
          </a:xfrm>
          <a:custGeom>
            <a:avLst/>
            <a:gdLst/>
            <a:ahLst/>
            <a:cxnLst/>
            <a:rect r="r" b="b" t="t" l="l"/>
            <a:pathLst>
              <a:path h="5291724" w="10583449">
                <a:moveTo>
                  <a:pt x="0" y="0"/>
                </a:moveTo>
                <a:lnTo>
                  <a:pt x="10583449" y="0"/>
                </a:lnTo>
                <a:lnTo>
                  <a:pt x="10583449" y="5291724"/>
                </a:lnTo>
                <a:lnTo>
                  <a:pt x="0" y="52917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-3577549" y="1539393"/>
            <a:ext cx="11358362" cy="6815017"/>
          </a:xfrm>
          <a:custGeom>
            <a:avLst/>
            <a:gdLst/>
            <a:ahLst/>
            <a:cxnLst/>
            <a:rect r="r" b="b" t="t" l="l"/>
            <a:pathLst>
              <a:path h="6815017" w="11358362">
                <a:moveTo>
                  <a:pt x="0" y="0"/>
                </a:moveTo>
                <a:lnTo>
                  <a:pt x="11358362" y="0"/>
                </a:lnTo>
                <a:lnTo>
                  <a:pt x="11358362" y="6815018"/>
                </a:lnTo>
                <a:lnTo>
                  <a:pt x="0" y="68150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3344663" y="1228069"/>
            <a:ext cx="19040101" cy="7830861"/>
            <a:chOff x="0" y="0"/>
            <a:chExt cx="5014677" cy="206244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014677" cy="2062449"/>
            </a:xfrm>
            <a:custGeom>
              <a:avLst/>
              <a:gdLst/>
              <a:ahLst/>
              <a:cxnLst/>
              <a:rect r="r" b="b" t="t" l="l"/>
              <a:pathLst>
                <a:path h="2062449" w="5014677">
                  <a:moveTo>
                    <a:pt x="0" y="0"/>
                  </a:moveTo>
                  <a:lnTo>
                    <a:pt x="5014677" y="0"/>
                  </a:lnTo>
                  <a:lnTo>
                    <a:pt x="5014677" y="2062449"/>
                  </a:lnTo>
                  <a:lnTo>
                    <a:pt x="0" y="2062449"/>
                  </a:lnTo>
                  <a:close/>
                </a:path>
              </a:pathLst>
            </a:custGeom>
            <a:solidFill>
              <a:srgbClr val="06522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76200"/>
              <a:ext cx="5014677" cy="21386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9862210" y="3791668"/>
            <a:ext cx="7871313" cy="5012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74824" indent="-437412" lvl="1">
              <a:lnSpc>
                <a:spcPts val="5672"/>
              </a:lnSpc>
              <a:buFont typeface="Arial"/>
              <a:buChar char="•"/>
            </a:pPr>
            <a:r>
              <a:rPr lang="en-US" sz="4051">
                <a:solidFill>
                  <a:srgbClr val="FFFFFF"/>
                </a:solidFill>
                <a:latin typeface="Adumu Regular"/>
              </a:rPr>
              <a:t>billiárdasztal, biliárddákó, golyók</a:t>
            </a:r>
          </a:p>
          <a:p>
            <a:pPr algn="l" marL="874824" indent="-437412" lvl="1">
              <a:lnSpc>
                <a:spcPts val="5672"/>
              </a:lnSpc>
              <a:buFont typeface="Arial"/>
              <a:buChar char="•"/>
            </a:pPr>
            <a:r>
              <a:rPr lang="en-US" sz="4051">
                <a:solidFill>
                  <a:srgbClr val="FFFFFF"/>
                </a:solidFill>
                <a:latin typeface="Adumu Regular"/>
              </a:rPr>
              <a:t>két játékos vagy két csapat egymás ellen</a:t>
            </a:r>
          </a:p>
          <a:p>
            <a:pPr algn="ctr">
              <a:lnSpc>
                <a:spcPts val="5672"/>
              </a:lnSpc>
            </a:pPr>
          </a:p>
          <a:p>
            <a:pPr algn="ctr">
              <a:lnSpc>
                <a:spcPts val="5672"/>
              </a:lnSpc>
            </a:pPr>
          </a:p>
          <a:p>
            <a:pPr algn="ctr">
              <a:lnSpc>
                <a:spcPts val="5672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655568" y="3589819"/>
            <a:ext cx="9206642" cy="6137761"/>
          </a:xfrm>
          <a:custGeom>
            <a:avLst/>
            <a:gdLst/>
            <a:ahLst/>
            <a:cxnLst/>
            <a:rect r="r" b="b" t="t" l="l"/>
            <a:pathLst>
              <a:path h="6137761" w="9206642">
                <a:moveTo>
                  <a:pt x="0" y="0"/>
                </a:moveTo>
                <a:lnTo>
                  <a:pt x="9206642" y="0"/>
                </a:lnTo>
                <a:lnTo>
                  <a:pt x="9206642" y="6137761"/>
                </a:lnTo>
                <a:lnTo>
                  <a:pt x="0" y="61377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096262" y="1660496"/>
            <a:ext cx="65091876" cy="1184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79"/>
              </a:lnSpc>
              <a:spcBef>
                <a:spcPct val="0"/>
              </a:spcBef>
            </a:pPr>
            <a:r>
              <a:rPr lang="en-US" sz="6628">
                <a:solidFill>
                  <a:srgbClr val="FFFFFF"/>
                </a:solidFill>
                <a:latin typeface="Adumu Regular"/>
              </a:rPr>
              <a:t>A SNOOKER-JÁTSZMA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20246" y="0"/>
            <a:ext cx="10067754" cy="10334412"/>
            <a:chOff x="0" y="0"/>
            <a:chExt cx="2651589" cy="27218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51590" cy="2721820"/>
            </a:xfrm>
            <a:custGeom>
              <a:avLst/>
              <a:gdLst/>
              <a:ahLst/>
              <a:cxnLst/>
              <a:rect r="r" b="b" t="t" l="l"/>
              <a:pathLst>
                <a:path h="2721820" w="2651590">
                  <a:moveTo>
                    <a:pt x="0" y="0"/>
                  </a:moveTo>
                  <a:lnTo>
                    <a:pt x="2651590" y="0"/>
                  </a:lnTo>
                  <a:lnTo>
                    <a:pt x="2651590" y="2721820"/>
                  </a:lnTo>
                  <a:lnTo>
                    <a:pt x="0" y="2721820"/>
                  </a:lnTo>
                  <a:close/>
                </a:path>
              </a:pathLst>
            </a:custGeom>
            <a:solidFill>
              <a:srgbClr val="039D1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2651589" cy="2798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1772638"/>
            <a:ext cx="8216973" cy="7485662"/>
          </a:xfrm>
          <a:custGeom>
            <a:avLst/>
            <a:gdLst/>
            <a:ahLst/>
            <a:cxnLst/>
            <a:rect r="r" b="b" t="t" l="l"/>
            <a:pathLst>
              <a:path h="7485662" w="8216973">
                <a:moveTo>
                  <a:pt x="0" y="0"/>
                </a:moveTo>
                <a:lnTo>
                  <a:pt x="8216973" y="0"/>
                </a:lnTo>
                <a:lnTo>
                  <a:pt x="8216973" y="7485662"/>
                </a:lnTo>
                <a:lnTo>
                  <a:pt x="0" y="74856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144000" y="1485746"/>
            <a:ext cx="12492302" cy="1639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14"/>
              </a:lnSpc>
            </a:pPr>
            <a:r>
              <a:rPr lang="en-US" sz="5499">
                <a:solidFill>
                  <a:srgbClr val="000000"/>
                </a:solidFill>
                <a:latin typeface="Adumu Regular"/>
              </a:rPr>
              <a:t>A snooker golyók</a:t>
            </a:r>
          </a:p>
          <a:p>
            <a:pPr>
              <a:lnSpc>
                <a:spcPts val="621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3001491"/>
            <a:ext cx="8372225" cy="4363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39"/>
              </a:lnSpc>
            </a:pPr>
            <a:r>
              <a:rPr lang="en-US" sz="4099">
                <a:solidFill>
                  <a:srgbClr val="000000"/>
                </a:solidFill>
                <a:latin typeface="Adumu Regular"/>
              </a:rPr>
              <a:t>A snookerben használt golyók:</a:t>
            </a:r>
          </a:p>
          <a:p>
            <a:pPr marL="885186" indent="-442593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000000"/>
                </a:solidFill>
                <a:latin typeface="Adumu Regular"/>
              </a:rPr>
              <a:t>egy </a:t>
            </a:r>
            <a:r>
              <a:rPr lang="en-US" sz="4099">
                <a:solidFill>
                  <a:srgbClr val="FFFFFF"/>
                </a:solidFill>
                <a:latin typeface="Adumu Regular"/>
              </a:rPr>
              <a:t>fehér </a:t>
            </a:r>
            <a:r>
              <a:rPr lang="en-US" sz="4099">
                <a:solidFill>
                  <a:srgbClr val="000000"/>
                </a:solidFill>
                <a:latin typeface="Adumu Regular"/>
              </a:rPr>
              <a:t>(lökőgolyó )</a:t>
            </a:r>
          </a:p>
          <a:p>
            <a:pPr marL="885186" indent="-442593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000000"/>
                </a:solidFill>
                <a:latin typeface="Adumu Regular"/>
              </a:rPr>
              <a:t>15 </a:t>
            </a:r>
            <a:r>
              <a:rPr lang="en-US" sz="4099">
                <a:solidFill>
                  <a:srgbClr val="BA340E"/>
                </a:solidFill>
                <a:latin typeface="Adumu Regular"/>
              </a:rPr>
              <a:t>piros</a:t>
            </a:r>
          </a:p>
          <a:p>
            <a:pPr marL="885186" indent="-442593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000000"/>
                </a:solidFill>
                <a:latin typeface="Adumu Regular"/>
              </a:rPr>
              <a:t>további 6 színes golyó: </a:t>
            </a:r>
            <a:r>
              <a:rPr lang="en-US" sz="4099">
                <a:solidFill>
                  <a:srgbClr val="FFDE59"/>
                </a:solidFill>
                <a:latin typeface="Adumu Regular"/>
              </a:rPr>
              <a:t>sárga</a:t>
            </a:r>
            <a:r>
              <a:rPr lang="en-US" sz="4099">
                <a:solidFill>
                  <a:srgbClr val="000000"/>
                </a:solidFill>
                <a:latin typeface="Adumu Regular"/>
              </a:rPr>
              <a:t>, </a:t>
            </a:r>
            <a:r>
              <a:rPr lang="en-US" sz="4099">
                <a:solidFill>
                  <a:srgbClr val="00BF63"/>
                </a:solidFill>
                <a:latin typeface="Adumu Regular"/>
              </a:rPr>
              <a:t>zöld</a:t>
            </a:r>
            <a:r>
              <a:rPr lang="en-US" sz="4099">
                <a:solidFill>
                  <a:srgbClr val="000000"/>
                </a:solidFill>
                <a:latin typeface="Adumu Regular"/>
              </a:rPr>
              <a:t>, </a:t>
            </a:r>
            <a:r>
              <a:rPr lang="en-US" sz="4099">
                <a:solidFill>
                  <a:srgbClr val="633017"/>
                </a:solidFill>
                <a:latin typeface="Adumu Regular"/>
              </a:rPr>
              <a:t>barna</a:t>
            </a:r>
            <a:r>
              <a:rPr lang="en-US" sz="4099">
                <a:solidFill>
                  <a:srgbClr val="000000"/>
                </a:solidFill>
                <a:latin typeface="Adumu Regular"/>
              </a:rPr>
              <a:t>, </a:t>
            </a:r>
            <a:r>
              <a:rPr lang="en-US" sz="4099">
                <a:solidFill>
                  <a:srgbClr val="38B6FF"/>
                </a:solidFill>
                <a:latin typeface="Adumu Regular"/>
              </a:rPr>
              <a:t>kék</a:t>
            </a:r>
            <a:r>
              <a:rPr lang="en-US" sz="4099">
                <a:solidFill>
                  <a:srgbClr val="000000"/>
                </a:solidFill>
                <a:latin typeface="Adumu Regular"/>
              </a:rPr>
              <a:t>, </a:t>
            </a:r>
            <a:r>
              <a:rPr lang="en-US" sz="4099">
                <a:solidFill>
                  <a:srgbClr val="FF66C4"/>
                </a:solidFill>
                <a:latin typeface="Adumu Regular"/>
              </a:rPr>
              <a:t>rózsaszín </a:t>
            </a:r>
            <a:r>
              <a:rPr lang="en-US" sz="4099">
                <a:solidFill>
                  <a:srgbClr val="000000"/>
                </a:solidFill>
                <a:latin typeface="Adumu Regular"/>
              </a:rPr>
              <a:t>és fekete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9D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251622" y="1228069"/>
            <a:ext cx="10698215" cy="7830861"/>
            <a:chOff x="0" y="0"/>
            <a:chExt cx="2817637" cy="20624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17637" cy="2062449"/>
            </a:xfrm>
            <a:custGeom>
              <a:avLst/>
              <a:gdLst/>
              <a:ahLst/>
              <a:cxnLst/>
              <a:rect r="r" b="b" t="t" l="l"/>
              <a:pathLst>
                <a:path h="2062449" w="2817637">
                  <a:moveTo>
                    <a:pt x="0" y="0"/>
                  </a:moveTo>
                  <a:lnTo>
                    <a:pt x="2817637" y="0"/>
                  </a:lnTo>
                  <a:lnTo>
                    <a:pt x="2817637" y="2062449"/>
                  </a:lnTo>
                  <a:lnTo>
                    <a:pt x="0" y="206244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2817637" cy="21386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934200" y="849209"/>
            <a:ext cx="11426498" cy="1639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14"/>
              </a:lnSpc>
            </a:pPr>
            <a:r>
              <a:rPr lang="en-US" sz="5499">
                <a:solidFill>
                  <a:srgbClr val="FFFFFF"/>
                </a:solidFill>
                <a:latin typeface="Adumu Regular"/>
              </a:rPr>
              <a:t>Snooker-játszma menete</a:t>
            </a:r>
          </a:p>
          <a:p>
            <a:pPr>
              <a:lnSpc>
                <a:spcPts val="6214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426505" y="2073807"/>
            <a:ext cx="6633826" cy="3260052"/>
          </a:xfrm>
          <a:custGeom>
            <a:avLst/>
            <a:gdLst/>
            <a:ahLst/>
            <a:cxnLst/>
            <a:rect r="r" b="b" t="t" l="l"/>
            <a:pathLst>
              <a:path h="3260052" w="6633826">
                <a:moveTo>
                  <a:pt x="0" y="0"/>
                </a:moveTo>
                <a:lnTo>
                  <a:pt x="6633826" y="0"/>
                </a:lnTo>
                <a:lnTo>
                  <a:pt x="6633826" y="3260051"/>
                </a:lnTo>
                <a:lnTo>
                  <a:pt x="0" y="32600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26505" y="5660281"/>
            <a:ext cx="6633826" cy="3950297"/>
          </a:xfrm>
          <a:custGeom>
            <a:avLst/>
            <a:gdLst/>
            <a:ahLst/>
            <a:cxnLst/>
            <a:rect r="r" b="b" t="t" l="l"/>
            <a:pathLst>
              <a:path h="3950297" w="6633826">
                <a:moveTo>
                  <a:pt x="0" y="0"/>
                </a:moveTo>
                <a:lnTo>
                  <a:pt x="6633826" y="0"/>
                </a:lnTo>
                <a:lnTo>
                  <a:pt x="6633826" y="3950297"/>
                </a:lnTo>
                <a:lnTo>
                  <a:pt x="0" y="3950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1704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647448" y="2469729"/>
            <a:ext cx="8294245" cy="565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067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dumu Regular"/>
              </a:rPr>
              <a:t>A kezdés jogának eldöntse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647448" y="3332723"/>
            <a:ext cx="10118181" cy="1079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067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dumu Regular"/>
              </a:rPr>
              <a:t>Minden játékosváltásnál először piros golyót kell beüssünk, majd színeset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87574" y="4624342"/>
            <a:ext cx="9378056" cy="1378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8"/>
              </a:lnSpc>
            </a:pPr>
            <a:r>
              <a:rPr lang="en-US" sz="2400">
                <a:solidFill>
                  <a:srgbClr val="FFFFFF"/>
                </a:solidFill>
                <a:latin typeface="Adumu Regular"/>
              </a:rPr>
              <a:t>A színeseket minden beütés után visszahelyezzük az eredeti helyükre  egészen addig , amíg már csak a 6 színes golyó marad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647448" y="6231781"/>
            <a:ext cx="10118181" cy="1299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dumu Regular"/>
              </a:rPr>
              <a:t>A játékot az nyeri meg, aki több pontot szerez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647448" y="7759721"/>
            <a:ext cx="10118181" cy="1299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Adumu Regular"/>
              </a:rPr>
              <a:t>A játék addig tart, míg a fekete golyó utolsóként lyukba nem kerül.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0" y="5504107"/>
            <a:ext cx="18288000" cy="10972800"/>
          </a:xfrm>
          <a:custGeom>
            <a:avLst/>
            <a:gdLst/>
            <a:ahLst/>
            <a:cxnLst/>
            <a:rect r="r" b="b" t="t" l="l"/>
            <a:pathLst>
              <a:path h="10972800" w="18288000">
                <a:moveTo>
                  <a:pt x="0" y="0"/>
                </a:moveTo>
                <a:lnTo>
                  <a:pt x="18288000" y="0"/>
                </a:lnTo>
                <a:lnTo>
                  <a:pt x="18288000" y="10972800"/>
                </a:lnTo>
                <a:lnTo>
                  <a:pt x="0" y="10972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5664877" y="645414"/>
            <a:ext cx="14918923" cy="747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24"/>
              </a:lnSpc>
            </a:pPr>
            <a:r>
              <a:rPr lang="en-US" sz="4800">
                <a:solidFill>
                  <a:srgbClr val="000000"/>
                </a:solidFill>
                <a:latin typeface="Adumu Regular"/>
              </a:rPr>
              <a:t>Feladatok felosztása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75676" y="2221655"/>
            <a:ext cx="3293775" cy="565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7"/>
              </a:lnSpc>
              <a:spcBef>
                <a:spcPct val="0"/>
              </a:spcBef>
            </a:pPr>
            <a:r>
              <a:rPr lang="en-US" sz="3600">
                <a:solidFill>
                  <a:srgbClr val="039D1F"/>
                </a:solidFill>
                <a:latin typeface="Adumu Regular"/>
              </a:rPr>
              <a:t>Patrick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830564" y="2221655"/>
            <a:ext cx="3293775" cy="565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7"/>
              </a:lnSpc>
              <a:spcBef>
                <a:spcPct val="0"/>
              </a:spcBef>
            </a:pPr>
            <a:r>
              <a:rPr lang="en-US" sz="3600">
                <a:solidFill>
                  <a:srgbClr val="039D1F"/>
                </a:solidFill>
                <a:latin typeface="Adumu Regular"/>
              </a:rPr>
              <a:t>Ábel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809891" y="5758234"/>
            <a:ext cx="3449409" cy="565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7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Adumu Regular"/>
              </a:rPr>
              <a:t>Blanka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230660" y="5758234"/>
            <a:ext cx="3913340" cy="565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68"/>
              </a:lnSpc>
              <a:spcBef>
                <a:spcPct val="0"/>
              </a:spcBef>
            </a:pPr>
            <a:r>
              <a:rPr lang="en-US" sz="3600">
                <a:solidFill>
                  <a:srgbClr val="FFFFFF"/>
                </a:solidFill>
                <a:latin typeface="Adumu Regular"/>
              </a:rPr>
              <a:t>Norbert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4976" y="2945936"/>
            <a:ext cx="4789901" cy="1299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4"/>
              </a:lnSpc>
            </a:pPr>
            <a:r>
              <a:rPr lang="en-US" sz="3595">
                <a:solidFill>
                  <a:srgbClr val="000000"/>
                </a:solidFill>
                <a:latin typeface="Adumu Regular"/>
              </a:rPr>
              <a:t>asztalfelismerés, GUI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175049" y="6528933"/>
            <a:ext cx="6024562" cy="121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Adumu Regular"/>
              </a:rPr>
              <a:t>golyó detektálás,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Adumu Regular"/>
              </a:rPr>
              <a:t> pontszámítás továbbítása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006628" y="2879877"/>
            <a:ext cx="7014605" cy="1937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dumu Regular"/>
              </a:rPr>
              <a:t>framekre bontás, </a:t>
            </a:r>
          </a:p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dumu Regular"/>
              </a:rPr>
              <a:t>lyuk detektálás,</a:t>
            </a:r>
          </a:p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dumu Regular"/>
              </a:rPr>
              <a:t>pont kiírás, output videó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24339" y="6519408"/>
            <a:ext cx="5049855" cy="1937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Adumu Regular"/>
              </a:rPr>
              <a:t>input videó vágás, prezentáció összerakása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8138" y="491671"/>
            <a:ext cx="9217440" cy="5184810"/>
          </a:xfrm>
          <a:custGeom>
            <a:avLst/>
            <a:gdLst/>
            <a:ahLst/>
            <a:cxnLst/>
            <a:rect r="r" b="b" t="t" l="l"/>
            <a:pathLst>
              <a:path h="5184810" w="9217440">
                <a:moveTo>
                  <a:pt x="0" y="0"/>
                </a:moveTo>
                <a:lnTo>
                  <a:pt x="9217440" y="0"/>
                </a:lnTo>
                <a:lnTo>
                  <a:pt x="9217440" y="5184810"/>
                </a:lnTo>
                <a:lnTo>
                  <a:pt x="0" y="51848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793765" y="4667166"/>
            <a:ext cx="9073690" cy="5103950"/>
          </a:xfrm>
          <a:custGeom>
            <a:avLst/>
            <a:gdLst/>
            <a:ahLst/>
            <a:cxnLst/>
            <a:rect r="r" b="b" t="t" l="l"/>
            <a:pathLst>
              <a:path h="5103950" w="9073690">
                <a:moveTo>
                  <a:pt x="0" y="0"/>
                </a:moveTo>
                <a:lnTo>
                  <a:pt x="9073690" y="0"/>
                </a:lnTo>
                <a:lnTo>
                  <a:pt x="9073690" y="5103950"/>
                </a:lnTo>
                <a:lnTo>
                  <a:pt x="0" y="51039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55861" y="1696887"/>
            <a:ext cx="7319764" cy="1118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6200">
                <a:solidFill>
                  <a:srgbClr val="039D1F"/>
                </a:solidFill>
                <a:latin typeface="Adumu Regular"/>
              </a:rPr>
              <a:t>Asztal detektálás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0" y="-8900808"/>
            <a:ext cx="18288000" cy="10972800"/>
          </a:xfrm>
          <a:custGeom>
            <a:avLst/>
            <a:gdLst/>
            <a:ahLst/>
            <a:cxnLst/>
            <a:rect r="r" b="b" t="t" l="l"/>
            <a:pathLst>
              <a:path h="10972800" w="18288000">
                <a:moveTo>
                  <a:pt x="0" y="0"/>
                </a:moveTo>
                <a:lnTo>
                  <a:pt x="18288000" y="0"/>
                </a:lnTo>
                <a:lnTo>
                  <a:pt x="18288000" y="10972800"/>
                </a:lnTo>
                <a:lnTo>
                  <a:pt x="0" y="10972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053372" y="2420559"/>
            <a:ext cx="14181256" cy="7164489"/>
          </a:xfrm>
          <a:custGeom>
            <a:avLst/>
            <a:gdLst/>
            <a:ahLst/>
            <a:cxnLst/>
            <a:rect r="r" b="b" t="t" l="l"/>
            <a:pathLst>
              <a:path h="7164489" w="14181256">
                <a:moveTo>
                  <a:pt x="0" y="0"/>
                </a:moveTo>
                <a:lnTo>
                  <a:pt x="14181256" y="0"/>
                </a:lnTo>
                <a:lnTo>
                  <a:pt x="14181256" y="7164489"/>
                </a:lnTo>
                <a:lnTo>
                  <a:pt x="0" y="71644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84538" y="645414"/>
            <a:ext cx="14918923" cy="747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24"/>
              </a:lnSpc>
            </a:pPr>
            <a:r>
              <a:rPr lang="en-US" sz="4800">
                <a:solidFill>
                  <a:srgbClr val="000000"/>
                </a:solidFill>
                <a:latin typeface="Adumu Regular"/>
              </a:rPr>
              <a:t>Golyó detektálás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9D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28420" y="2193150"/>
            <a:ext cx="10790883" cy="5900700"/>
          </a:xfrm>
          <a:custGeom>
            <a:avLst/>
            <a:gdLst/>
            <a:ahLst/>
            <a:cxnLst/>
            <a:rect r="r" b="b" t="t" l="l"/>
            <a:pathLst>
              <a:path h="5900700" w="10790883">
                <a:moveTo>
                  <a:pt x="0" y="0"/>
                </a:moveTo>
                <a:lnTo>
                  <a:pt x="10790883" y="0"/>
                </a:lnTo>
                <a:lnTo>
                  <a:pt x="10790883" y="5900700"/>
                </a:lnTo>
                <a:lnTo>
                  <a:pt x="0" y="59007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43790" y="1000125"/>
            <a:ext cx="5360144" cy="858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14"/>
              </a:lnSpc>
            </a:pPr>
            <a:r>
              <a:rPr lang="en-US" sz="5499">
                <a:solidFill>
                  <a:srgbClr val="FFFFFF"/>
                </a:solidFill>
                <a:latin typeface="Adumu Regular"/>
              </a:rPr>
              <a:t>GUI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10067754" cy="10334412"/>
            <a:chOff x="0" y="0"/>
            <a:chExt cx="2651589" cy="27218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51590" cy="2721820"/>
            </a:xfrm>
            <a:custGeom>
              <a:avLst/>
              <a:gdLst/>
              <a:ahLst/>
              <a:cxnLst/>
              <a:rect r="r" b="b" t="t" l="l"/>
              <a:pathLst>
                <a:path h="2721820" w="2651590">
                  <a:moveTo>
                    <a:pt x="0" y="0"/>
                  </a:moveTo>
                  <a:lnTo>
                    <a:pt x="2651590" y="0"/>
                  </a:lnTo>
                  <a:lnTo>
                    <a:pt x="2651590" y="2721820"/>
                  </a:lnTo>
                  <a:lnTo>
                    <a:pt x="0" y="2721820"/>
                  </a:lnTo>
                  <a:close/>
                </a:path>
              </a:pathLst>
            </a:custGeom>
            <a:solidFill>
              <a:srgbClr val="039D1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2651589" cy="2798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114568" y="1790307"/>
            <a:ext cx="14058864" cy="7908111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28700" y="569532"/>
            <a:ext cx="5117726" cy="89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53"/>
              </a:lnSpc>
            </a:pPr>
            <a:r>
              <a:rPr lang="en-US" sz="5799">
                <a:solidFill>
                  <a:srgbClr val="000000"/>
                </a:solidFill>
                <a:latin typeface="Adumu Regular"/>
              </a:rPr>
              <a:t>Output videó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DAF17DKOkWg</dc:identifier>
  <dcterms:modified xsi:type="dcterms:W3CDTF">2011-08-01T06:04:30Z</dcterms:modified>
  <cp:revision>1</cp:revision>
  <dc:title>Green Modern Futuristic Artificial Intelligence Presentation</dc:title>
</cp:coreProperties>
</file>

<file path=docProps/thumbnail.jpeg>
</file>